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43"/>
  </p:notesMasterIdLst>
  <p:sldIdLst>
    <p:sldId id="256" r:id="rId2"/>
    <p:sldId id="297" r:id="rId3"/>
    <p:sldId id="346" r:id="rId4"/>
    <p:sldId id="347" r:id="rId5"/>
    <p:sldId id="348" r:id="rId6"/>
    <p:sldId id="357" r:id="rId7"/>
    <p:sldId id="349" r:id="rId8"/>
    <p:sldId id="350" r:id="rId9"/>
    <p:sldId id="351" r:id="rId10"/>
    <p:sldId id="352" r:id="rId11"/>
    <p:sldId id="354" r:id="rId12"/>
    <p:sldId id="353" r:id="rId13"/>
    <p:sldId id="355" r:id="rId14"/>
    <p:sldId id="356" r:id="rId15"/>
    <p:sldId id="359" r:id="rId16"/>
    <p:sldId id="358" r:id="rId17"/>
    <p:sldId id="360" r:id="rId18"/>
    <p:sldId id="361" r:id="rId19"/>
    <p:sldId id="362" r:id="rId20"/>
    <p:sldId id="363" r:id="rId21"/>
    <p:sldId id="364" r:id="rId22"/>
    <p:sldId id="365" r:id="rId23"/>
    <p:sldId id="374" r:id="rId24"/>
    <p:sldId id="366" r:id="rId25"/>
    <p:sldId id="367" r:id="rId26"/>
    <p:sldId id="368" r:id="rId27"/>
    <p:sldId id="369" r:id="rId28"/>
    <p:sldId id="370" r:id="rId29"/>
    <p:sldId id="371" r:id="rId30"/>
    <p:sldId id="372" r:id="rId31"/>
    <p:sldId id="373" r:id="rId32"/>
    <p:sldId id="375" r:id="rId33"/>
    <p:sldId id="376" r:id="rId34"/>
    <p:sldId id="377" r:id="rId35"/>
    <p:sldId id="378" r:id="rId36"/>
    <p:sldId id="379" r:id="rId37"/>
    <p:sldId id="380" r:id="rId38"/>
    <p:sldId id="381" r:id="rId39"/>
    <p:sldId id="382" r:id="rId40"/>
    <p:sldId id="383" r:id="rId41"/>
    <p:sldId id="306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79CBFF-A326-C244-958E-7ECDE9614BF7}" type="datetimeFigureOut">
              <a:rPr lang="en-US" smtClean="0"/>
              <a:t>9/22/19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D841D2-7D08-B044-BE89-77E013DF7C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9162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841D2-7D08-B044-BE89-77E013DF7C3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2179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9/22/19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55573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9/22/19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54505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9/22/19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66811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9/22/19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53344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9/22/19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39853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9/22/19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90547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9/22/19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75324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9/22/19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17070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9/22/19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12500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9/22/19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50203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9/22/19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39038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9/22/19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4912138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tif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vagrantup.com/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6B4480E-B7FF-4481-890E-043A69AE6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C4E00D-12AE-4555-B335-75A7479570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4C13BAB-7C00-4D21-A857-E3D41C0A2A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8068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F1FF39A-AC3C-4066-9D4C-519AA2281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8068" y="601201"/>
            <a:ext cx="3702134" cy="5791132"/>
          </a:xfrm>
          <a:prstGeom prst="rect">
            <a:avLst/>
          </a:prstGeom>
          <a:solidFill>
            <a:srgbClr val="465359">
              <a:alpha val="97000"/>
            </a:srgb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0A9578-7A01-CB48-AA34-B5A45D66A9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6787" y="1618125"/>
            <a:ext cx="4471276" cy="347838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Vagrant in infrastructure-as-code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72D62A-C662-144B-80A0-BDF13A135C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4200" y="5145513"/>
            <a:ext cx="3412067" cy="738820"/>
          </a:xfrm>
        </p:spPr>
        <p:txBody>
          <a:bodyPr>
            <a:normAutofit/>
          </a:bodyPr>
          <a:lstStyle/>
          <a:p>
            <a:endParaRPr lang="en-US">
              <a:solidFill>
                <a:srgbClr val="FFFFFF">
                  <a:alpha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23745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D6FA7C-EA57-944E-9EF7-5117DC90EE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Ansible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150282-6FEF-2243-AE72-0F33047810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So far in this class we’ve been using a </a:t>
            </a:r>
            <a:r>
              <a:rPr lang="en-US" sz="3200" b="1" dirty="0"/>
              <a:t>provisioner</a:t>
            </a:r>
            <a:r>
              <a:rPr lang="en-US" sz="3200" dirty="0"/>
              <a:t> known as </a:t>
            </a:r>
            <a:r>
              <a:rPr lang="en-US" sz="3200" b="1" dirty="0"/>
              <a:t>ansible</a:t>
            </a:r>
            <a:r>
              <a:rPr lang="en-US" sz="3200" dirty="0"/>
              <a:t> to provision our vagrant machines. </a:t>
            </a:r>
          </a:p>
          <a:p>
            <a:r>
              <a:rPr lang="en-US" sz="3200" dirty="0"/>
              <a:t>I chose this particular provisioner because it works natively with Vagrant (it’s just a single line change).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03425D-7F4A-974D-B569-BB990EC216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6388" y="702155"/>
            <a:ext cx="2264033" cy="2264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3056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AD7D6-3A8F-F346-9F08-71970184F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provisioners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9228B5B-0355-0D4A-A4D5-D9C1FAB986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2276" y="3038796"/>
            <a:ext cx="2164492" cy="23248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6440C90-09D3-3C45-8FE8-549A5E3E05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5030" y="1978864"/>
            <a:ext cx="4556926" cy="198360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678E13-79DF-0440-B67A-7A9E52DA5B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4500" y="4050454"/>
            <a:ext cx="3874708" cy="232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6262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054E0-642D-0742-8B5D-D423FF192C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ansible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E9EDD9-0E83-F34F-9EF3-29CC601784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/>
              <a:t>Ansible works off of </a:t>
            </a:r>
            <a:r>
              <a:rPr lang="en-US" sz="3200" b="1" dirty="0"/>
              <a:t>playbooks</a:t>
            </a:r>
            <a:r>
              <a:rPr lang="en-US" sz="3200" dirty="0"/>
              <a:t>- which are basically…well…if you’re a football fan you have a good understanding of how they work; essentially they will </a:t>
            </a:r>
            <a:r>
              <a:rPr lang="en-US" sz="3200" b="1" dirty="0" err="1"/>
              <a:t>sudo</a:t>
            </a:r>
            <a:r>
              <a:rPr lang="en-US" sz="3200" b="1" dirty="0"/>
              <a:t> yum install</a:t>
            </a:r>
            <a:r>
              <a:rPr lang="en-US" sz="3200" dirty="0"/>
              <a:t> or </a:t>
            </a:r>
            <a:r>
              <a:rPr lang="en-US" sz="3200" b="1" dirty="0" err="1"/>
              <a:t>sudo</a:t>
            </a:r>
            <a:r>
              <a:rPr lang="en-US" sz="3200" b="1" dirty="0"/>
              <a:t> apt-get install</a:t>
            </a:r>
            <a:r>
              <a:rPr lang="en-US" sz="3200" dirty="0"/>
              <a:t> and do all of the “behind-the-scenes” work in order to get your servers in </a:t>
            </a:r>
            <a:r>
              <a:rPr lang="en-US" sz="3200" i="1" dirty="0"/>
              <a:t>just</a:t>
            </a:r>
            <a:r>
              <a:rPr lang="en-US" sz="3200" dirty="0"/>
              <a:t> the state you want them in so they can work together.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646D21-A97D-D140-9023-76DA628D1C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4662" y="882650"/>
            <a:ext cx="4999338" cy="1428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3388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C6BD27-8FD0-D145-98F6-FA69475E3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where is ansible’s real power?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78843-823C-DE4D-A4D3-9B370D70DD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Now- you might be thinking “why not just write shell scripts?”</a:t>
            </a:r>
          </a:p>
          <a:p>
            <a:r>
              <a:rPr lang="en-US" sz="3200" dirty="0"/>
              <a:t>WELL- in modern application stacks how many people run just ONE server at a time?</a:t>
            </a:r>
          </a:p>
        </p:txBody>
      </p:sp>
    </p:spTree>
    <p:extLst>
      <p:ext uri="{BB962C8B-B14F-4D97-AF65-F5344CB8AC3E}">
        <p14:creationId xmlns:p14="http://schemas.microsoft.com/office/powerpoint/2010/main" val="1796968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4DB0A-68F3-7B49-B41D-72A48F2D2A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Hypothetical situation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E5E9DA-1906-2144-921B-5F78403B2B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Let’s say you guys at USDA are rolling out new food standards next month that will lead to a spike in demand from your servers….</a:t>
            </a:r>
          </a:p>
          <a:p>
            <a:r>
              <a:rPr lang="en-US" sz="2800" dirty="0"/>
              <a:t>Let’s also speculate that you are on a cloud provider that runs elastically- meaning that when one server is needed to handle the load you just leave one server running in the cloud BUT…</a:t>
            </a:r>
          </a:p>
          <a:p>
            <a:r>
              <a:rPr lang="en-US" sz="2800" dirty="0"/>
              <a:t>When there is an increase in the load you suddenly need 100 servers running because you are expecting to get slammed with work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507945-BD9E-8047-BF13-7E271730B2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0497" y="947470"/>
            <a:ext cx="1727200" cy="116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3654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39B98-93BE-8843-8768-D2924DBBE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Capacity vs demand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DF2976-C820-2049-8533-B7F9C5E997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571" y="2358767"/>
            <a:ext cx="7949342" cy="421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8370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830917-A5B7-664C-AA21-20EEDD1E2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 environments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6B3808-A878-5B41-9FB2-9A582A5DDE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340863"/>
            <a:ext cx="11029615" cy="4146433"/>
          </a:xfrm>
        </p:spPr>
        <p:txBody>
          <a:bodyPr>
            <a:normAutofit/>
          </a:bodyPr>
          <a:lstStyle/>
          <a:p>
            <a:r>
              <a:rPr lang="en-US" sz="3200" dirty="0"/>
              <a:t>So obviously you need to spin up and manage new servers…quickly…. In order to handle the demand. </a:t>
            </a:r>
          </a:p>
          <a:p>
            <a:r>
              <a:rPr lang="en-US" sz="3200" dirty="0"/>
              <a:t>So what goes in to that? Well…the servers must be:</a:t>
            </a:r>
          </a:p>
          <a:p>
            <a:pPr lvl="1"/>
            <a:r>
              <a:rPr lang="en-US" sz="2800" dirty="0"/>
              <a:t>Created (with </a:t>
            </a:r>
            <a:r>
              <a:rPr lang="en-US" sz="2800" b="1" dirty="0"/>
              <a:t>terraform</a:t>
            </a:r>
            <a:r>
              <a:rPr lang="en-US" sz="2800" dirty="0"/>
              <a:t>)</a:t>
            </a:r>
          </a:p>
          <a:p>
            <a:pPr lvl="1"/>
            <a:r>
              <a:rPr lang="en-US" sz="2800" dirty="0"/>
              <a:t>Provisioned (with </a:t>
            </a:r>
            <a:r>
              <a:rPr lang="en-US" sz="2800" b="1" dirty="0"/>
              <a:t>ansible</a:t>
            </a:r>
            <a:r>
              <a:rPr lang="en-US" sz="2800" dirty="0"/>
              <a:t>)</a:t>
            </a:r>
          </a:p>
          <a:p>
            <a:pPr lvl="1"/>
            <a:r>
              <a:rPr lang="en-US" sz="2800" dirty="0"/>
              <a:t>Tested (with </a:t>
            </a:r>
            <a:r>
              <a:rPr lang="en-US" sz="2800" b="1" dirty="0" err="1"/>
              <a:t>jenkins</a:t>
            </a:r>
            <a:r>
              <a:rPr lang="en-US" sz="2800" dirty="0"/>
              <a:t>)</a:t>
            </a:r>
          </a:p>
          <a:p>
            <a:pPr lvl="1"/>
            <a:r>
              <a:rPr lang="en-US" sz="2800" dirty="0"/>
              <a:t>Deployed (with </a:t>
            </a:r>
            <a:r>
              <a:rPr lang="en-US" sz="2800" b="1" dirty="0"/>
              <a:t>packer</a:t>
            </a:r>
            <a:r>
              <a:rPr lang="en-US" sz="2800" dirty="0"/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6B3B2C-24EE-2C46-A11B-03D081FA71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2124" y="4346117"/>
            <a:ext cx="2201561" cy="238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07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F0007-53EC-1741-A848-72151A0CF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the challenges here?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EB3B1A-1D76-8041-99F9-F9A0E7051A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sz="3200" dirty="0"/>
              <a:t>So one of the biggest challenges around creating new servers to meet demand is making sure that all of them look </a:t>
            </a:r>
            <a:r>
              <a:rPr lang="en-US" sz="3200" b="1" dirty="0"/>
              <a:t>exactly-the-same</a:t>
            </a:r>
            <a:endParaRPr lang="en-US" sz="3200" dirty="0"/>
          </a:p>
          <a:p>
            <a:r>
              <a:rPr lang="en-US" sz="3200" dirty="0"/>
              <a:t>There is NOTHING worse than having code fail because you provisioned a server that was using a different version of a package, or had a different memory configuration, or something like that.</a:t>
            </a:r>
          </a:p>
          <a:p>
            <a:r>
              <a:rPr lang="en-US" sz="3200" dirty="0"/>
              <a:t>THIS is where the true power of </a:t>
            </a:r>
            <a:r>
              <a:rPr lang="en-US" sz="3200" b="1" dirty="0"/>
              <a:t>Ansible and Packer</a:t>
            </a:r>
            <a:r>
              <a:rPr lang="en-US" sz="3200" dirty="0"/>
              <a:t> comes in…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0C54A1-26D0-8C4D-8136-CCBD3220E8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3436" y="882650"/>
            <a:ext cx="156210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2025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5F4D40-FD77-B64A-BC56-F61DE8229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(server) to rule them all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1C9E99-A0EA-8840-9F0F-8C1CF9C177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8221" y="2244791"/>
            <a:ext cx="6435558" cy="3861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0519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25FFE-1F1B-6A40-89BE-9C71CDC17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Ansible and provisioning multiple servers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792D11-EEA1-5D4C-A4E9-C56F0298DB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340863"/>
            <a:ext cx="11029615" cy="4270001"/>
          </a:xfrm>
        </p:spPr>
        <p:txBody>
          <a:bodyPr>
            <a:normAutofit lnSpcReduction="10000"/>
          </a:bodyPr>
          <a:lstStyle/>
          <a:p>
            <a:r>
              <a:rPr lang="en-US" sz="3200" dirty="0"/>
              <a:t>So </a:t>
            </a:r>
            <a:r>
              <a:rPr lang="en-US" sz="3200" i="1" dirty="0"/>
              <a:t>imagine</a:t>
            </a:r>
            <a:r>
              <a:rPr lang="en-US" sz="3200" dirty="0"/>
              <a:t> (if you will) that we could create a “mother server” that would automatically provision any new ethereal servers that we brought into being with “playbooks” so that you knew that they were always the same!</a:t>
            </a:r>
          </a:p>
          <a:p>
            <a:r>
              <a:rPr lang="en-US" sz="3200" dirty="0"/>
              <a:t>THAT is essentially what an </a:t>
            </a:r>
            <a:r>
              <a:rPr lang="en-US" sz="3200" b="1" dirty="0"/>
              <a:t>ansible node</a:t>
            </a:r>
            <a:r>
              <a:rPr lang="en-US" sz="3200" dirty="0"/>
              <a:t> does…it reaches out and provisions new servers and brings them into being ex nihilo</a:t>
            </a:r>
          </a:p>
          <a:p>
            <a:r>
              <a:rPr lang="en-US" sz="3200" dirty="0"/>
              <a:t>But (and this is an important distinction) </a:t>
            </a:r>
            <a:r>
              <a:rPr lang="en-US" sz="3200" i="1" dirty="0"/>
              <a:t>it does not create them</a:t>
            </a:r>
            <a:endParaRPr lang="en-US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403882-FAFF-334B-972D-B1B572AFDD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8106" y="702156"/>
            <a:ext cx="1193800" cy="168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3302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0F06D-C90A-D048-861E-E298FAD4F9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b="1" dirty="0"/>
              <a:t>Infrastructure as code environment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9F1E27D-05DC-8644-B21B-E6DC00FE57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4800" y="2341605"/>
            <a:ext cx="6502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2867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15061-44FA-DA4C-87D1-FBC3D080B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Okay- so provisioning is handled BUT…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C1A36F-6265-CC4E-8A52-B5EE34E9E0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590" y="3045199"/>
            <a:ext cx="11029615" cy="3634486"/>
          </a:xfrm>
        </p:spPr>
        <p:txBody>
          <a:bodyPr>
            <a:normAutofit/>
          </a:bodyPr>
          <a:lstStyle/>
          <a:p>
            <a:r>
              <a:rPr lang="en-US" sz="3600" dirty="0"/>
              <a:t>How do we actually </a:t>
            </a:r>
            <a:r>
              <a:rPr lang="en-US" sz="3600" b="1" dirty="0"/>
              <a:t>make</a:t>
            </a:r>
            <a:r>
              <a:rPr lang="en-US" sz="3600" dirty="0"/>
              <a:t> these servers? </a:t>
            </a:r>
          </a:p>
          <a:p>
            <a:r>
              <a:rPr lang="en-US" sz="3600" dirty="0"/>
              <a:t>You see…provisioners are great and all but what if we are provisioning a CENTOS-7.2 server and we try to run an ansible playbook on it for a CENTOS-7.1 server??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495202-B622-614F-AAA3-C69C7CF88A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8345" y="1045464"/>
            <a:ext cx="3025860" cy="250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1076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313C1-5893-DF40-A872-B9D0B155A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packer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D523E7-DE74-144B-9BE2-AB245BE4E4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Think of </a:t>
            </a:r>
            <a:r>
              <a:rPr lang="en-US" sz="3200" b="1" dirty="0"/>
              <a:t>packer</a:t>
            </a:r>
            <a:r>
              <a:rPr lang="en-US" sz="3200" dirty="0"/>
              <a:t> as the side of the server provisioning that handles the “hardware” of the server. </a:t>
            </a:r>
          </a:p>
          <a:p>
            <a:r>
              <a:rPr lang="en-US" sz="3200" dirty="0"/>
              <a:t>The easiest definition is that </a:t>
            </a:r>
            <a:r>
              <a:rPr lang="en-US" sz="3200" b="1" i="1" dirty="0"/>
              <a:t>it’s like Vagrant but for production</a:t>
            </a:r>
            <a:r>
              <a:rPr lang="en-US" sz="3200" i="1" dirty="0"/>
              <a:t>.</a:t>
            </a:r>
          </a:p>
          <a:p>
            <a:r>
              <a:rPr lang="en-US" sz="3200" dirty="0"/>
              <a:t>(It is no accident that it is </a:t>
            </a:r>
            <a:r>
              <a:rPr lang="en-US" sz="3200" i="1" dirty="0"/>
              <a:t>also</a:t>
            </a:r>
            <a:r>
              <a:rPr lang="en-US" sz="3200" dirty="0"/>
              <a:t> made by </a:t>
            </a:r>
            <a:r>
              <a:rPr lang="en-US" sz="3200" dirty="0" err="1"/>
              <a:t>Hashicorp</a:t>
            </a:r>
            <a:r>
              <a:rPr lang="en-US" sz="3200" dirty="0"/>
              <a:t> </a:t>
            </a:r>
            <a:r>
              <a:rPr lang="en-US" sz="3200" dirty="0">
                <a:sym typeface="Wingdings" pitchFamily="2" charset="2"/>
              </a:rPr>
              <a:t>)</a:t>
            </a:r>
            <a:endParaRPr lang="en-US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862F09-3483-264E-B868-EBC56A20EE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1613" y="1065376"/>
            <a:ext cx="3884484" cy="1301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6633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EB74D8-0EE4-F746-B2D1-9E547D76B5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packer do it?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704ECB-931F-FE47-8DA2-EA989F3C32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Packer basically reads JSON files that have all of the details you would need about a server and goes about building that server.</a:t>
            </a:r>
          </a:p>
          <a:p>
            <a:r>
              <a:rPr lang="en-US" sz="3200" dirty="0"/>
              <a:t>SO…this means that if you wanted, say, a </a:t>
            </a:r>
            <a:r>
              <a:rPr lang="en-US" sz="3200" b="1" dirty="0"/>
              <a:t>Ubuntu 14 LTS server with 128GB RAM of memory</a:t>
            </a:r>
            <a:r>
              <a:rPr lang="en-US" sz="3200" dirty="0"/>
              <a:t> you would pass a JSON file listing those aspects to </a:t>
            </a:r>
            <a:r>
              <a:rPr lang="en-US" sz="3200" b="1" dirty="0"/>
              <a:t>Packer</a:t>
            </a:r>
            <a:r>
              <a:rPr lang="en-US" sz="3200" dirty="0"/>
              <a:t> and packer would go about creating it in the cloud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9B4FBA-BD57-4B4C-BEDF-695D5654F6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1483" y="966733"/>
            <a:ext cx="3548337" cy="1195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7513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165851-DC1B-574F-B8F2-7205DBF21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Remember the </a:t>
            </a:r>
            <a:r>
              <a:rPr lang="en-US" b="1" dirty="0"/>
              <a:t>vagrant images</a:t>
            </a:r>
            <a:r>
              <a:rPr lang="en-US" dirty="0"/>
              <a:t> that we created with </a:t>
            </a:r>
            <a:r>
              <a:rPr lang="en-US" b="1" dirty="0"/>
              <a:t>vagrant create box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F6583A-A907-B544-942A-C75AD54A86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Well- the idea behind Packer is that Packer will </a:t>
            </a:r>
            <a:r>
              <a:rPr lang="en-US" sz="3200" b="1" dirty="0"/>
              <a:t>BUILD AMIs</a:t>
            </a:r>
            <a:r>
              <a:rPr lang="en-US" sz="3200" dirty="0"/>
              <a:t> (Amazon Machine Images) or Google Machine Images or Azure Machine Images</a:t>
            </a:r>
          </a:p>
          <a:p>
            <a:r>
              <a:rPr lang="en-US" sz="3200" dirty="0"/>
              <a:t>The point is that Packer uses the JSON you put in a </a:t>
            </a:r>
            <a:r>
              <a:rPr lang="en-US" sz="3200" dirty="0" err="1"/>
              <a:t>packer.json</a:t>
            </a:r>
            <a:r>
              <a:rPr lang="en-US" sz="3200" dirty="0"/>
              <a:t> file to </a:t>
            </a:r>
            <a:r>
              <a:rPr lang="en-US" sz="3200" b="1" dirty="0"/>
              <a:t>build an image</a:t>
            </a:r>
            <a:r>
              <a:rPr lang="en-US" sz="3200" dirty="0"/>
              <a:t> that you can then run on your virtual machine</a:t>
            </a:r>
          </a:p>
        </p:txBody>
      </p:sp>
    </p:spTree>
    <p:extLst>
      <p:ext uri="{BB962C8B-B14F-4D97-AF65-F5344CB8AC3E}">
        <p14:creationId xmlns:p14="http://schemas.microsoft.com/office/powerpoint/2010/main" val="3642851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7AFE2-6E0A-8C4D-8112-BF2D784CD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Packer workflow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44166B-BD41-BC44-AEC5-FC8FC14E29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5193" y="2235886"/>
            <a:ext cx="5701614" cy="4257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8451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A4BE18-B3AD-B748-827F-F5B77D088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packer and provisioners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9186EA-5B21-2742-9C64-EF13769E80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624" y="3149882"/>
            <a:ext cx="11029615" cy="3634486"/>
          </a:xfrm>
        </p:spPr>
        <p:txBody>
          <a:bodyPr>
            <a:normAutofit/>
          </a:bodyPr>
          <a:lstStyle/>
          <a:p>
            <a:r>
              <a:rPr lang="en-US" sz="2800" dirty="0"/>
              <a:t>Why </a:t>
            </a:r>
            <a:r>
              <a:rPr lang="en-US" sz="2800" b="1" dirty="0"/>
              <a:t>YES</a:t>
            </a:r>
            <a:r>
              <a:rPr lang="en-US" sz="2800" dirty="0"/>
              <a:t> Packer can work with Ansible! Thanks for Asking!!</a:t>
            </a:r>
          </a:p>
          <a:p>
            <a:r>
              <a:rPr lang="en-US" sz="2800" dirty="0"/>
              <a:t>The idea behind packer is that it not only builds your perfect copy of the </a:t>
            </a:r>
            <a:r>
              <a:rPr lang="en-US" sz="2800" b="1" dirty="0"/>
              <a:t>Ubuntu 14 LTS server with 128GB RAM of memory</a:t>
            </a:r>
            <a:r>
              <a:rPr lang="en-US" sz="2800" dirty="0"/>
              <a:t> </a:t>
            </a:r>
            <a:r>
              <a:rPr lang="en-US" sz="2800" b="1" dirty="0"/>
              <a:t>….</a:t>
            </a:r>
            <a:r>
              <a:rPr lang="en-US" sz="2800" dirty="0"/>
              <a:t>It ALSO can run an </a:t>
            </a:r>
            <a:r>
              <a:rPr lang="en-US" sz="2800" b="1" dirty="0"/>
              <a:t>ansible</a:t>
            </a:r>
            <a:r>
              <a:rPr lang="en-US" sz="2800" dirty="0"/>
              <a:t> script and provision the thing for you.</a:t>
            </a:r>
          </a:p>
          <a:p>
            <a:r>
              <a:rPr lang="en-US" sz="2800" dirty="0"/>
              <a:t>This means that the server is brought to life ready to get out there and into the fight immediately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60B173-FE49-F24A-A2AF-485B381424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2611" y="878085"/>
            <a:ext cx="1915984" cy="2394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545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1C2033-6FB1-514C-9B9C-6C474BB821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Packer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D23F98-41E4-8D4E-92B5-6BA17EF0D8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There is a packer example in the MODULE 04 directory if you want to see a brief example for building an AWS server quickly with an Ansible provisioner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DDE15E-DC90-3E40-8AE3-ED47519D4D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8378" y="703254"/>
            <a:ext cx="2375243" cy="2375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0940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CFE34-0283-2744-8704-4F0AD9623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an application is SO MUCH MORE than just servers!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6DC5D6-371A-3C45-8F89-9855F89913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405993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en-US" sz="3200" dirty="0"/>
          </a:p>
          <a:p>
            <a:r>
              <a:rPr lang="en-US" sz="3200" dirty="0"/>
              <a:t>Considering that your application and your infrastructure is made up of </a:t>
            </a:r>
            <a:r>
              <a:rPr lang="en-US" sz="3200" i="1" dirty="0"/>
              <a:t>so much more </a:t>
            </a:r>
            <a:r>
              <a:rPr lang="en-US" sz="3200" dirty="0"/>
              <a:t>than just servers it would be nice if we had a generalized way to deploy </a:t>
            </a:r>
            <a:r>
              <a:rPr lang="en-US" sz="3200" b="1" dirty="0"/>
              <a:t>all of the aspects</a:t>
            </a:r>
            <a:r>
              <a:rPr lang="en-US" sz="3200" dirty="0"/>
              <a:t> of our application at the same time! </a:t>
            </a:r>
          </a:p>
          <a:p>
            <a:r>
              <a:rPr lang="en-US" sz="3200" dirty="0"/>
              <a:t>FOR EXAMPLE…. Let’s say we’re using a </a:t>
            </a:r>
            <a:r>
              <a:rPr lang="en-US" sz="3200" b="1" dirty="0"/>
              <a:t>LOAD BALANCER</a:t>
            </a:r>
            <a:r>
              <a:rPr lang="en-US" sz="3200" dirty="0"/>
              <a:t> in front of our application to direct traffic only to healthy servers!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3CAEC4-CBAC-AD4B-AB69-B5AB7F1C47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3599" y="1766329"/>
            <a:ext cx="1307071" cy="1307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7767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88D4B-E37B-A644-B120-96B72364F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infrastructure diagram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139F31-96ED-4248-9CB3-42D2CBB8AB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6685" y="2170670"/>
            <a:ext cx="8309693" cy="4479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9081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3AD374-EE9F-3142-AB5A-94624D8D1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how do we create the load balancers, databases, </a:t>
            </a:r>
            <a:r>
              <a:rPr lang="en-US" dirty="0" err="1"/>
              <a:t>etc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F66696-8CAD-AF44-8BF2-0A0755330A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4364736"/>
          </a:xfrm>
        </p:spPr>
        <p:txBody>
          <a:bodyPr>
            <a:normAutofit lnSpcReduction="10000"/>
          </a:bodyPr>
          <a:lstStyle/>
          <a:p>
            <a:r>
              <a:rPr lang="en-US" sz="2800" dirty="0"/>
              <a:t>This is where the power of our final </a:t>
            </a:r>
            <a:r>
              <a:rPr lang="en-US" sz="2800" b="1" dirty="0"/>
              <a:t>infrastructure-as-code</a:t>
            </a:r>
            <a:r>
              <a:rPr lang="en-US" sz="2800" dirty="0"/>
              <a:t> tool comes in: Terraform</a:t>
            </a:r>
          </a:p>
          <a:p>
            <a:r>
              <a:rPr lang="en-US" sz="2800" dirty="0"/>
              <a:t>Think of terraform as basically a list of all of the cool stuff that you want to create:</a:t>
            </a:r>
          </a:p>
          <a:p>
            <a:pPr lvl="1"/>
            <a:r>
              <a:rPr lang="en-US" sz="2400" dirty="0"/>
              <a:t>Your Load balancers</a:t>
            </a:r>
          </a:p>
          <a:p>
            <a:pPr lvl="1"/>
            <a:r>
              <a:rPr lang="en-US" sz="2400" dirty="0"/>
              <a:t>Your Amazon Managed Databases</a:t>
            </a:r>
          </a:p>
          <a:p>
            <a:pPr lvl="1"/>
            <a:r>
              <a:rPr lang="en-US" sz="2400" dirty="0"/>
              <a:t>Your Virtual Personal Cloud (for networking)</a:t>
            </a:r>
          </a:p>
          <a:p>
            <a:pPr lvl="1"/>
            <a:r>
              <a:rPr lang="en-US" sz="2400" dirty="0"/>
              <a:t>Your S3 bucket (for data storage)</a:t>
            </a:r>
          </a:p>
          <a:p>
            <a:pPr lvl="1"/>
            <a:r>
              <a:rPr lang="en-US" sz="2400" dirty="0"/>
              <a:t>Your application servers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165354-8F31-F646-B90E-7793648353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7301" y="4214428"/>
            <a:ext cx="2386505" cy="2429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8327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B3761-B92E-D643-88BE-CD0FB5FE3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706230"/>
          </a:xfrm>
        </p:spPr>
        <p:txBody>
          <a:bodyPr/>
          <a:lstStyle/>
          <a:p>
            <a:r>
              <a:rPr lang="en-US" dirty="0"/>
              <a:t>Infrastructure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D37AF0-20AA-7F4B-AF95-3B81212043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091231"/>
            <a:ext cx="11029615" cy="4372452"/>
          </a:xfrm>
        </p:spPr>
        <p:txBody>
          <a:bodyPr>
            <a:normAutofit/>
          </a:bodyPr>
          <a:lstStyle/>
          <a:p>
            <a:r>
              <a:rPr lang="en-US" sz="2400" dirty="0"/>
              <a:t>So let’s talk about what goes into your “infrastructure” when you are creating an application. </a:t>
            </a:r>
          </a:p>
          <a:p>
            <a:r>
              <a:rPr lang="en-US" sz="2400" dirty="0"/>
              <a:t>Obviously you need:</a:t>
            </a:r>
          </a:p>
          <a:p>
            <a:pPr lvl="1"/>
            <a:r>
              <a:rPr lang="en-US" sz="2200" dirty="0"/>
              <a:t>A server (virtual)</a:t>
            </a:r>
          </a:p>
          <a:p>
            <a:pPr lvl="1"/>
            <a:r>
              <a:rPr lang="en-US" sz="2200" dirty="0"/>
              <a:t>A network</a:t>
            </a:r>
          </a:p>
          <a:p>
            <a:pPr lvl="1"/>
            <a:r>
              <a:rPr lang="en-US" sz="2200" dirty="0"/>
              <a:t>A codebase</a:t>
            </a:r>
          </a:p>
          <a:p>
            <a:pPr lvl="1"/>
            <a:r>
              <a:rPr lang="en-US" sz="2200" dirty="0"/>
              <a:t>A database</a:t>
            </a:r>
          </a:p>
          <a:p>
            <a:pPr lvl="1"/>
            <a:endParaRPr lang="en-US" sz="2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3C4FF2-C867-1845-A69E-96DC4B0E7D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4089" y="725541"/>
            <a:ext cx="1365690" cy="1365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4990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81EF9E-46D5-7B46-8568-009AAE6C7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terraform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4357FE-6C05-4249-8E10-7D99297C66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Terraform, just as the name implies (remember Star Trek III??) will basically bring into being, ex nihilo, an </a:t>
            </a:r>
            <a:r>
              <a:rPr lang="en-US" sz="3200" b="1" dirty="0"/>
              <a:t>entire infrastructure </a:t>
            </a:r>
            <a:r>
              <a:rPr lang="en-US" sz="3200" dirty="0"/>
              <a:t>that you can use and manage. </a:t>
            </a:r>
          </a:p>
          <a:p>
            <a:r>
              <a:rPr lang="en-US" sz="3200" dirty="0"/>
              <a:t>You can use </a:t>
            </a:r>
            <a:r>
              <a:rPr lang="en-US" sz="3200" b="1" dirty="0"/>
              <a:t>ansible</a:t>
            </a:r>
            <a:r>
              <a:rPr lang="en-US" sz="3200" dirty="0"/>
              <a:t> to provision each part of the infrastructure (well- the servers, really) and </a:t>
            </a:r>
            <a:r>
              <a:rPr lang="en-US" sz="3200" b="1" dirty="0"/>
              <a:t>packer</a:t>
            </a:r>
            <a:r>
              <a:rPr lang="en-US" sz="3200" dirty="0"/>
              <a:t> to build the </a:t>
            </a:r>
            <a:r>
              <a:rPr lang="en-US" sz="3200" b="1" dirty="0"/>
              <a:t>server images</a:t>
            </a:r>
            <a:r>
              <a:rPr lang="en-US" sz="3200" dirty="0"/>
              <a:t> that will be run!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AA3304-E82C-674B-BD62-CE31A4C27A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5104" y="947265"/>
            <a:ext cx="5248385" cy="1260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7133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9F458E-DFB1-D04D-BA9C-410A65A6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Terraform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D0134A-8F62-CE41-AB57-B1740ABEAC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I’ve included an example of a terraform file into the directory that creates an entire NODE application utilizing a packer image (look in the “Data” section of that doc…I’ll explain where it’s pulling that image from)</a:t>
            </a:r>
          </a:p>
        </p:txBody>
      </p:sp>
    </p:spTree>
    <p:extLst>
      <p:ext uri="{BB962C8B-B14F-4D97-AF65-F5344CB8AC3E}">
        <p14:creationId xmlns:p14="http://schemas.microsoft.com/office/powerpoint/2010/main" val="8565106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C34C77-A539-4746-A368-D01DE1816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Terraform and packer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ED0DD0-1D26-0041-BDA5-368A52ED03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017986"/>
            <a:ext cx="11029615" cy="4550980"/>
          </a:xfrm>
        </p:spPr>
        <p:txBody>
          <a:bodyPr>
            <a:normAutofit fontScale="92500" lnSpcReduction="10000"/>
          </a:bodyPr>
          <a:lstStyle/>
          <a:p>
            <a:r>
              <a:rPr lang="en-US" sz="2800" dirty="0"/>
              <a:t>So- just to alleviate any possible confusion here I want to draw a clear distinction between </a:t>
            </a:r>
            <a:r>
              <a:rPr lang="en-US" sz="2800" b="1" dirty="0"/>
              <a:t>terraform</a:t>
            </a:r>
            <a:r>
              <a:rPr lang="en-US" sz="2800" dirty="0"/>
              <a:t> and </a:t>
            </a:r>
            <a:r>
              <a:rPr lang="en-US" sz="2800" b="1" dirty="0"/>
              <a:t>packer</a:t>
            </a:r>
            <a:r>
              <a:rPr lang="en-US" sz="2800" dirty="0"/>
              <a:t> and </a:t>
            </a:r>
            <a:r>
              <a:rPr lang="en-US" sz="2800" b="1" dirty="0"/>
              <a:t>ansible:</a:t>
            </a:r>
            <a:endParaRPr lang="en-US" sz="2800" dirty="0"/>
          </a:p>
          <a:p>
            <a:pPr lvl="1"/>
            <a:r>
              <a:rPr lang="en-US" sz="2400" dirty="0"/>
              <a:t>Terraform and Packer exist to create </a:t>
            </a:r>
            <a:r>
              <a:rPr lang="en-US" sz="2400" b="1" dirty="0"/>
              <a:t>infrastructure:</a:t>
            </a:r>
            <a:endParaRPr lang="en-US" sz="2400" dirty="0"/>
          </a:p>
          <a:p>
            <a:pPr lvl="2"/>
            <a:r>
              <a:rPr lang="en-US" sz="2000" dirty="0"/>
              <a:t>Terraform creates the machines</a:t>
            </a:r>
          </a:p>
          <a:p>
            <a:pPr lvl="2"/>
            <a:r>
              <a:rPr lang="en-US" sz="2000" dirty="0"/>
              <a:t>Packer creates the </a:t>
            </a:r>
            <a:r>
              <a:rPr lang="en-US" sz="2000" b="1" dirty="0"/>
              <a:t>machine images</a:t>
            </a:r>
            <a:endParaRPr lang="en-US" sz="2000" dirty="0"/>
          </a:p>
          <a:p>
            <a:pPr lvl="1"/>
            <a:r>
              <a:rPr lang="en-US" sz="2400" b="1" dirty="0"/>
              <a:t>ANSIBLE</a:t>
            </a:r>
            <a:r>
              <a:rPr lang="en-US" sz="2400" dirty="0"/>
              <a:t> exists to help with </a:t>
            </a:r>
            <a:r>
              <a:rPr lang="en-US" sz="2400" b="1" dirty="0"/>
              <a:t>scaling</a:t>
            </a:r>
            <a:r>
              <a:rPr lang="en-US" sz="2400" dirty="0"/>
              <a:t>. </a:t>
            </a:r>
          </a:p>
          <a:p>
            <a:r>
              <a:rPr lang="en-US" sz="2800" b="1" dirty="0"/>
              <a:t>So Terraform and Packer </a:t>
            </a:r>
            <a:r>
              <a:rPr lang="en-US" sz="2800" dirty="0"/>
              <a:t>are something that you would run </a:t>
            </a:r>
            <a:r>
              <a:rPr lang="en-US" sz="2800" b="1" dirty="0"/>
              <a:t>once</a:t>
            </a:r>
            <a:r>
              <a:rPr lang="en-US" sz="2800" dirty="0"/>
              <a:t> to create the overarching infrastructure</a:t>
            </a:r>
          </a:p>
          <a:p>
            <a:r>
              <a:rPr lang="en-US" sz="2800" dirty="0"/>
              <a:t>ANSIBLE</a:t>
            </a:r>
            <a:r>
              <a:rPr lang="en-US" sz="2800" b="1" dirty="0"/>
              <a:t> </a:t>
            </a:r>
            <a:r>
              <a:rPr lang="en-US" sz="2800" dirty="0"/>
              <a:t>is going to be used again and again as each machine is built for demand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78AAD1-BAB5-9A4D-89F5-827FF3CF6F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1638" y="702156"/>
            <a:ext cx="1701800" cy="119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8952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074657-5D82-1840-ACAF-230635EC2D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 THEN THERE WAS VAGRANT…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7A008E-C607-434E-9286-324D8C5E24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So let’s say that, returning to our hypothetical, USDA had their terraform, packer, and ansible all set up and ready to go. </a:t>
            </a:r>
          </a:p>
          <a:p>
            <a:r>
              <a:rPr lang="en-US" sz="2800" dirty="0"/>
              <a:t>Everything is running swimmingly but you want to have your developers create some </a:t>
            </a:r>
            <a:r>
              <a:rPr lang="en-US" sz="2800" b="1" dirty="0"/>
              <a:t>new code</a:t>
            </a:r>
            <a:r>
              <a:rPr lang="en-US" sz="2800" dirty="0"/>
              <a:t> that will improve the safety, performance or reliability of the current application that you are running.</a:t>
            </a:r>
          </a:p>
          <a:p>
            <a:r>
              <a:rPr lang="en-US" sz="2800" dirty="0"/>
              <a:t>You have all of this stuff set up now so how can we use it effectively? Well…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56C121-6DBE-474E-9800-7C185474A1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4037" y="763116"/>
            <a:ext cx="2949465" cy="165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6694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6EDFA0-C6E1-0C44-8651-5EA843AE4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take another look at this now…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276FC5-00FE-3746-80C6-87B2061AD5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7794" y="2094470"/>
            <a:ext cx="812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4252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3D51DD-55F9-224E-BAD9-EA05DC9E7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Packer can create vagrant boxes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213F53-D16F-6E43-B33C-97ED70784F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3200" dirty="0"/>
              <a:t>SO- let’s say that you are using </a:t>
            </a:r>
            <a:r>
              <a:rPr lang="en-US" sz="3200" b="1" dirty="0"/>
              <a:t>packer</a:t>
            </a:r>
            <a:r>
              <a:rPr lang="en-US" sz="3200" dirty="0"/>
              <a:t> to create your virtual machine images to handle the incoming connections…</a:t>
            </a:r>
          </a:p>
          <a:p>
            <a:r>
              <a:rPr lang="en-US" sz="3200" dirty="0"/>
              <a:t>It would be fair to say that Packer is a </a:t>
            </a:r>
            <a:r>
              <a:rPr lang="en-US" sz="3200" b="1" dirty="0"/>
              <a:t>perfect image</a:t>
            </a:r>
            <a:r>
              <a:rPr lang="en-US" sz="3200" dirty="0"/>
              <a:t> of what the currently-running production machine looks like, right?</a:t>
            </a:r>
          </a:p>
          <a:p>
            <a:r>
              <a:rPr lang="en-US" sz="3200" dirty="0"/>
              <a:t>SO can we use packer to create a Vagrant image that our </a:t>
            </a:r>
            <a:r>
              <a:rPr lang="en-US" sz="3200" dirty="0" err="1"/>
              <a:t>devs</a:t>
            </a:r>
            <a:r>
              <a:rPr lang="en-US" sz="3200" dirty="0"/>
              <a:t> can use to improve that awesome application that you are running?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A0164E-166C-AF42-9E20-DE03EB771D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0249" y="918464"/>
            <a:ext cx="1422400" cy="142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3870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50644D-5799-2442-BA88-3585DF3A57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You’re Damned right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9C2886-0DA8-9943-86C0-02DA25473F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0" y="2162503"/>
            <a:ext cx="812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7277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160F47-32F7-DC45-905D-F4E52C5B1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Directly from the packer documentation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09809B-5CEA-5F47-8D41-C785CDDB87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Packer also has the ability to take the results of a builder (such as an AMI or plain VMware image) and turn it into a </a:t>
            </a:r>
            <a:r>
              <a:rPr lang="en-US" sz="3200" dirty="0">
                <a:hlinkClick r:id="rId2"/>
              </a:rPr>
              <a:t>Vagrant</a:t>
            </a:r>
            <a:r>
              <a:rPr lang="en-US" sz="3200" dirty="0"/>
              <a:t> box.</a:t>
            </a:r>
          </a:p>
        </p:txBody>
      </p:sp>
    </p:spTree>
    <p:extLst>
      <p:ext uri="{BB962C8B-B14F-4D97-AF65-F5344CB8AC3E}">
        <p14:creationId xmlns:p14="http://schemas.microsoft.com/office/powerpoint/2010/main" val="14157271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426F36-D7FB-DD46-9A03-0F6A14F849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what does this mean?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38E428-8D42-0744-BC0C-B16C23179F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sz="2800" dirty="0"/>
              <a:t>Basically- as long as every time you update the image from Packer (and update the software) you do it </a:t>
            </a:r>
            <a:r>
              <a:rPr lang="en-US" sz="2800" b="1" i="1" dirty="0"/>
              <a:t>via the code base</a:t>
            </a:r>
            <a:r>
              <a:rPr lang="en-US" sz="2800" dirty="0"/>
              <a:t> you can instantly and seamlessly create </a:t>
            </a:r>
            <a:r>
              <a:rPr lang="en-US" sz="2800" b="1" dirty="0"/>
              <a:t>local, perfectly provisioned machines</a:t>
            </a:r>
            <a:r>
              <a:rPr lang="en-US" sz="2800" dirty="0"/>
              <a:t> that your developers can work on that you KNOW will perfectly match production!</a:t>
            </a:r>
          </a:p>
          <a:p>
            <a:r>
              <a:rPr lang="en-US" sz="2800" dirty="0"/>
              <a:t>THIS will help you with the eternal struggle against the excuse:</a:t>
            </a:r>
          </a:p>
          <a:p>
            <a:pPr marL="0" indent="0">
              <a:buNone/>
            </a:pPr>
            <a:endParaRPr lang="en-US" sz="2800" dirty="0"/>
          </a:p>
          <a:p>
            <a:pPr marL="0" indent="0" algn="ctr">
              <a:buNone/>
            </a:pPr>
            <a:r>
              <a:rPr lang="en-US" sz="2800" i="1" dirty="0"/>
              <a:t>“But it worked fine on my machine!!”</a:t>
            </a:r>
          </a:p>
        </p:txBody>
      </p:sp>
    </p:spTree>
    <p:extLst>
      <p:ext uri="{BB962C8B-B14F-4D97-AF65-F5344CB8AC3E}">
        <p14:creationId xmlns:p14="http://schemas.microsoft.com/office/powerpoint/2010/main" val="195383999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654CB8-9972-1B49-87D7-B01CACA1E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Vagrant in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5382B2-D2A6-E043-AB3F-D841B628E9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996967"/>
            <a:ext cx="11029615" cy="4550978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In summary the purpose of Vagrant is to provide a perfect copy of your production environment locally</a:t>
            </a:r>
          </a:p>
          <a:p>
            <a:r>
              <a:rPr lang="en-US" sz="2400" dirty="0"/>
              <a:t>Vagrant </a:t>
            </a:r>
            <a:r>
              <a:rPr lang="en-US" sz="2400" b="1" dirty="0"/>
              <a:t>manages</a:t>
            </a:r>
            <a:r>
              <a:rPr lang="en-US" sz="2400" dirty="0"/>
              <a:t> your virtual machines but it is </a:t>
            </a:r>
            <a:r>
              <a:rPr lang="en-US" sz="2400" b="1" dirty="0"/>
              <a:t>not</a:t>
            </a:r>
            <a:r>
              <a:rPr lang="en-US" sz="2400" dirty="0"/>
              <a:t>, in and of itself, a virtual machine (though in common parlance we frequently call them “Vagrant machines”)</a:t>
            </a:r>
          </a:p>
          <a:p>
            <a:r>
              <a:rPr lang="en-US" sz="2400" dirty="0"/>
              <a:t>Vagrant has two parts: </a:t>
            </a:r>
            <a:r>
              <a:rPr lang="en-US" sz="2400" b="1" dirty="0"/>
              <a:t>providers</a:t>
            </a:r>
            <a:r>
              <a:rPr lang="en-US" sz="2400" dirty="0"/>
              <a:t> who </a:t>
            </a:r>
            <a:r>
              <a:rPr lang="en-US" sz="2400" b="1" dirty="0"/>
              <a:t>provide</a:t>
            </a:r>
            <a:r>
              <a:rPr lang="en-US" sz="2400" dirty="0"/>
              <a:t> the vagrant machine, and </a:t>
            </a:r>
            <a:r>
              <a:rPr lang="en-US" sz="2400" b="1" dirty="0"/>
              <a:t>provisioners</a:t>
            </a:r>
            <a:r>
              <a:rPr lang="en-US" sz="2400" dirty="0"/>
              <a:t>…which add the code to the machine</a:t>
            </a:r>
          </a:p>
          <a:p>
            <a:r>
              <a:rPr lang="en-US" sz="2400" dirty="0" err="1"/>
              <a:t>Vagrantfiles</a:t>
            </a:r>
            <a:r>
              <a:rPr lang="en-US" sz="2400" dirty="0"/>
              <a:t> are the heart of Vagrant and are used to create machines for your local developers. THIS is the piece of code that you want to manage (well…this one and the </a:t>
            </a:r>
            <a:r>
              <a:rPr lang="en-US" sz="2400" b="1" dirty="0"/>
              <a:t>provisioners</a:t>
            </a:r>
            <a:r>
              <a:rPr lang="en-US" sz="2400" dirty="0"/>
              <a:t>) in </a:t>
            </a:r>
            <a:r>
              <a:rPr lang="en-US" sz="2400" dirty="0" err="1"/>
              <a:t>github</a:t>
            </a:r>
            <a:r>
              <a:rPr lang="en-US" sz="2400" dirty="0"/>
              <a:t> for your </a:t>
            </a:r>
            <a:r>
              <a:rPr lang="en-US" sz="2400" dirty="0" err="1"/>
              <a:t>devs</a:t>
            </a:r>
            <a:r>
              <a:rPr lang="en-US" sz="2400" dirty="0"/>
              <a:t>.</a:t>
            </a:r>
          </a:p>
          <a:p>
            <a:r>
              <a:rPr lang="en-US" sz="2400" dirty="0"/>
              <a:t>Vagrant </a:t>
            </a:r>
            <a:r>
              <a:rPr lang="en-US" sz="2400" b="1" dirty="0"/>
              <a:t>can</a:t>
            </a:r>
            <a:r>
              <a:rPr lang="en-US" sz="2400" dirty="0"/>
              <a:t>, in certain limited ways, interact with the host effectively through port forwarding and mounting </a:t>
            </a:r>
          </a:p>
        </p:txBody>
      </p:sp>
    </p:spTree>
    <p:extLst>
      <p:ext uri="{BB962C8B-B14F-4D97-AF65-F5344CB8AC3E}">
        <p14:creationId xmlns:p14="http://schemas.microsoft.com/office/powerpoint/2010/main" val="17491972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F45570-AD2A-794F-B686-78AA999F0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Infrastructure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08ECA1B-F67B-0C4E-8368-A0F67A9D56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01659" y="702156"/>
            <a:ext cx="1270000" cy="1587500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5D5A452-80B7-D046-B3A4-9CEA42E7BE6A}"/>
              </a:ext>
            </a:extLst>
          </p:cNvPr>
          <p:cNvSpPr txBox="1">
            <a:spLocks/>
          </p:cNvSpPr>
          <p:nvPr/>
        </p:nvSpPr>
        <p:spPr>
          <a:xfrm>
            <a:off x="581192" y="2091230"/>
            <a:ext cx="11029615" cy="47667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The goal here is to have a “one-click” scenario for tearing down and rebuilding your infrastructure.</a:t>
            </a:r>
          </a:p>
          <a:p>
            <a:r>
              <a:rPr lang="en-US" sz="3200" dirty="0"/>
              <a:t>This means that every aspect of my code infrastructure- from the database through the application servers can be destroyed and re-created and re-provisioned in an instant if need be</a:t>
            </a:r>
          </a:p>
          <a:p>
            <a:pPr marL="324000" lvl="1" indent="0">
              <a:buNone/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731151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4EC561-69BD-1C40-901F-BEC184AB3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vagrant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3AB783-46D7-7745-B136-57348B3042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Vagrant is a key component of infrastructure-as-code. </a:t>
            </a:r>
          </a:p>
          <a:p>
            <a:r>
              <a:rPr lang="en-US" sz="2800" dirty="0"/>
              <a:t>It’s biggest advantage is that it works seamlessly with multiple providers…by which I mean more than just VMWare and </a:t>
            </a:r>
            <a:r>
              <a:rPr lang="en-US" sz="2800" dirty="0" err="1"/>
              <a:t>Virtualbox</a:t>
            </a:r>
            <a:r>
              <a:rPr lang="en-US" sz="2800" dirty="0"/>
              <a:t>; I also mean that it works with Packer, Terraform, </a:t>
            </a:r>
            <a:r>
              <a:rPr lang="en-US" sz="2800" dirty="0" err="1"/>
              <a:t>etc</a:t>
            </a:r>
            <a:endParaRPr lang="en-US" sz="2800" dirty="0"/>
          </a:p>
          <a:p>
            <a:r>
              <a:rPr lang="en-US" sz="2800" dirty="0"/>
              <a:t>Vagrant is a powerful and more immutable, long lasting tool than Docker (with a very </a:t>
            </a:r>
            <a:r>
              <a:rPr lang="en-US" sz="2800"/>
              <a:t>different purpose)</a:t>
            </a:r>
            <a:endParaRPr lang="en-US" sz="2800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8094189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54519-64C9-1646-9A9D-FD6EC1C730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Confused?? Good…ask questions!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03823F-7764-B348-9E8D-5C383CB576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3460" y="1890876"/>
            <a:ext cx="5240809" cy="4710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2297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94F93-69E0-4143-BE74-C63A384D1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Tear down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D89FAA-BA9E-C045-AA48-98BFD159A5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3600" dirty="0"/>
              <a:t>As a consequence of this: gone are the days of troubleshooting troublesome servers. From here on out if a server starts acting wonky we:</a:t>
            </a:r>
          </a:p>
          <a:p>
            <a:pPr lvl="1"/>
            <a:r>
              <a:rPr lang="en-US" sz="3200" dirty="0"/>
              <a:t>Grab the logs (to troubleshoot it)</a:t>
            </a:r>
          </a:p>
          <a:p>
            <a:pPr lvl="1"/>
            <a:r>
              <a:rPr lang="en-US" sz="3200" dirty="0"/>
              <a:t>Destroy it</a:t>
            </a:r>
          </a:p>
          <a:p>
            <a:pPr lvl="1"/>
            <a:r>
              <a:rPr lang="en-US" sz="3200" dirty="0"/>
              <a:t>Re-create it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42C601-129F-0241-88F7-B3BE8C3FAA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2107" y="3429000"/>
            <a:ext cx="2553558" cy="2816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8879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204ABD-C1BF-C84E-814C-92D7992BB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Infrastructure as code environment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584E4B-F281-EF49-AADF-AA3B38D770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In an infrastructure as code environment </a:t>
            </a:r>
            <a:r>
              <a:rPr lang="en-US" sz="4000" b="1" dirty="0"/>
              <a:t>everything is ethereal</a:t>
            </a:r>
            <a:r>
              <a:rPr lang="en-US" sz="4000" dirty="0"/>
              <a:t>…including your servers. They are meant to be there when you need them and disappear when you don’t.</a:t>
            </a:r>
          </a:p>
        </p:txBody>
      </p:sp>
    </p:spTree>
    <p:extLst>
      <p:ext uri="{BB962C8B-B14F-4D97-AF65-F5344CB8AC3E}">
        <p14:creationId xmlns:p14="http://schemas.microsoft.com/office/powerpoint/2010/main" val="35747928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0B0FE6-0FD2-3D49-BD6B-C48A886AA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talk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18B3BD-D383-C44B-BC49-5FA924FEAF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So by now you realize that VAGRANT actually exists to create a development environment. </a:t>
            </a:r>
          </a:p>
          <a:p>
            <a:r>
              <a:rPr lang="en-US" sz="2800" dirty="0"/>
              <a:t>But let’s stretch a bit </a:t>
            </a:r>
            <a:r>
              <a:rPr lang="en-US" sz="2800" i="1" dirty="0"/>
              <a:t>beyond</a:t>
            </a:r>
            <a:r>
              <a:rPr lang="en-US" sz="2800" b="1" dirty="0"/>
              <a:t> </a:t>
            </a:r>
            <a:r>
              <a:rPr lang="en-US" sz="2800" dirty="0"/>
              <a:t>that development environment and into the world of needing to deploy…</a:t>
            </a:r>
          </a:p>
        </p:txBody>
      </p:sp>
    </p:spTree>
    <p:extLst>
      <p:ext uri="{BB962C8B-B14F-4D97-AF65-F5344CB8AC3E}">
        <p14:creationId xmlns:p14="http://schemas.microsoft.com/office/powerpoint/2010/main" val="4920215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851D3-05F9-A64D-960F-BD75F042C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Discussion: </a:t>
            </a:r>
            <a:br>
              <a:rPr lang="en-US" b="1" dirty="0"/>
            </a:br>
            <a:r>
              <a:rPr lang="en-US" b="1" dirty="0"/>
              <a:t>so where does vagrant live in the </a:t>
            </a:r>
            <a:r>
              <a:rPr lang="en-US" b="1" dirty="0" err="1"/>
              <a:t>sdlc</a:t>
            </a:r>
            <a:r>
              <a:rPr lang="en-US" b="1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FE4A0D-6BEB-C247-9456-51A3909FA5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The Software Development Lifecycle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AC79AC-B2DC-DA4C-AD97-22D6C109BB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9995" y="2180743"/>
            <a:ext cx="4400811" cy="4400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3444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B41D50-EBB7-BF48-B7FD-E9E7B901E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BUT- Vagrant is just ONE tool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4010A3-B6C2-DF44-AAFE-09E4302072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7794" y="2094470"/>
            <a:ext cx="812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405708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">
      <a:dk1>
        <a:srgbClr val="000000"/>
      </a:dk1>
      <a:lt1>
        <a:srgbClr val="FFFFFF"/>
      </a:lt1>
      <a:dk2>
        <a:srgbClr val="242541"/>
      </a:dk2>
      <a:lt2>
        <a:srgbClr val="E2E3E8"/>
      </a:lt2>
      <a:accent1>
        <a:srgbClr val="B79E2C"/>
      </a:accent1>
      <a:accent2>
        <a:srgbClr val="C96623"/>
      </a:accent2>
      <a:accent3>
        <a:srgbClr val="DB3538"/>
      </a:accent3>
      <a:accent4>
        <a:srgbClr val="C9236B"/>
      </a:accent4>
      <a:accent5>
        <a:srgbClr val="DB35C2"/>
      </a:accent5>
      <a:accent6>
        <a:srgbClr val="9D23C9"/>
      </a:accent6>
      <a:hlink>
        <a:srgbClr val="BF3F96"/>
      </a:hlink>
      <a:folHlink>
        <a:srgbClr val="7F7F7F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{C81443E9-0A42-3642-917D-4156670BD04C}tf10001121</Template>
  <TotalTime>15629</TotalTime>
  <Words>1830</Words>
  <Application>Microsoft Macintosh PowerPoint</Application>
  <PresentationFormat>Widescreen</PresentationFormat>
  <Paragraphs>130</Paragraphs>
  <Slides>41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5" baseType="lpstr">
      <vt:lpstr>Calibri</vt:lpstr>
      <vt:lpstr>Gill Sans MT</vt:lpstr>
      <vt:lpstr>Wingdings 2</vt:lpstr>
      <vt:lpstr>DividendVTI</vt:lpstr>
      <vt:lpstr>Vagrant in infrastructure-as-code</vt:lpstr>
      <vt:lpstr>Infrastructure as code environment</vt:lpstr>
      <vt:lpstr>Infrastructure</vt:lpstr>
      <vt:lpstr>Infrastructure</vt:lpstr>
      <vt:lpstr>Tear down</vt:lpstr>
      <vt:lpstr>Infrastructure as code environment</vt:lpstr>
      <vt:lpstr>Let’s talk tools</vt:lpstr>
      <vt:lpstr>Discussion:  so where does vagrant live in the sdlc?</vt:lpstr>
      <vt:lpstr>BUT- Vagrant is just ONE tool</vt:lpstr>
      <vt:lpstr>Ansible</vt:lpstr>
      <vt:lpstr>Other provisioners</vt:lpstr>
      <vt:lpstr>ansible</vt:lpstr>
      <vt:lpstr>But where is ansible’s real power?</vt:lpstr>
      <vt:lpstr>Hypothetical situation</vt:lpstr>
      <vt:lpstr>Capacity vs demand</vt:lpstr>
      <vt:lpstr>Virtual environments</vt:lpstr>
      <vt:lpstr>What are the challenges here?</vt:lpstr>
      <vt:lpstr>One (server) to rule them all</vt:lpstr>
      <vt:lpstr>Ansible and provisioning multiple servers</vt:lpstr>
      <vt:lpstr>Okay- so provisioning is handled BUT…</vt:lpstr>
      <vt:lpstr>packer</vt:lpstr>
      <vt:lpstr>How does packer do it? </vt:lpstr>
      <vt:lpstr>Remember the vagrant images that we created with vagrant create box?</vt:lpstr>
      <vt:lpstr>Packer workflow</vt:lpstr>
      <vt:lpstr>packer and provisioners</vt:lpstr>
      <vt:lpstr>Packer example</vt:lpstr>
      <vt:lpstr>But an application is SO MUCH MORE than just servers!</vt:lpstr>
      <vt:lpstr>Aws infrastructure diagram</vt:lpstr>
      <vt:lpstr>So how do we create the load balancers, databases, etc?</vt:lpstr>
      <vt:lpstr>terraform</vt:lpstr>
      <vt:lpstr>Terraform examples</vt:lpstr>
      <vt:lpstr>Terraform and packer</vt:lpstr>
      <vt:lpstr>AND THEN THERE WAS VAGRANT…</vt:lpstr>
      <vt:lpstr>Let’s take another look at this now…</vt:lpstr>
      <vt:lpstr>Packer can create vagrant boxes</vt:lpstr>
      <vt:lpstr>You’re Damned right </vt:lpstr>
      <vt:lpstr>Directly from the packer documentation</vt:lpstr>
      <vt:lpstr>So what does this mean?</vt:lpstr>
      <vt:lpstr>Vagrant in summary</vt:lpstr>
      <vt:lpstr>vagrant</vt:lpstr>
      <vt:lpstr>Confused?? Good…ask questions!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Accelebrate Vagrant and Docker</dc:title>
  <dc:creator>Pombeiro, Fernando</dc:creator>
  <cp:lastModifiedBy>fernincornwall@gmail.com</cp:lastModifiedBy>
  <cp:revision>142</cp:revision>
  <dcterms:created xsi:type="dcterms:W3CDTF">2019-08-17T13:47:19Z</dcterms:created>
  <dcterms:modified xsi:type="dcterms:W3CDTF">2019-09-22T12:11:16Z</dcterms:modified>
</cp:coreProperties>
</file>